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558" r:id="rId2"/>
    <p:sldId id="360" r:id="rId3"/>
    <p:sldId id="476" r:id="rId4"/>
    <p:sldId id="568" r:id="rId5"/>
    <p:sldId id="477" r:id="rId6"/>
    <p:sldId id="479" r:id="rId7"/>
    <p:sldId id="672" r:id="rId8"/>
    <p:sldId id="670" r:id="rId9"/>
    <p:sldId id="614" r:id="rId10"/>
    <p:sldId id="674" r:id="rId11"/>
    <p:sldId id="662" r:id="rId12"/>
    <p:sldId id="673" r:id="rId13"/>
    <p:sldId id="663" r:id="rId14"/>
    <p:sldId id="675" r:id="rId15"/>
    <p:sldId id="667" r:id="rId16"/>
    <p:sldId id="665" r:id="rId17"/>
    <p:sldId id="661" r:id="rId18"/>
    <p:sldId id="635" r:id="rId19"/>
    <p:sldId id="677" r:id="rId20"/>
    <p:sldId id="55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319" autoAdjust="0"/>
  </p:normalViewPr>
  <p:slideViewPr>
    <p:cSldViewPr snapToGrid="0">
      <p:cViewPr varScale="1">
        <p:scale>
          <a:sx n="47" d="100"/>
          <a:sy n="47" d="100"/>
        </p:scale>
        <p:origin x="1806" y="48"/>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9/3/2020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iblegateway.com/passage/?search=1+Corinthians+15%3A51-52&amp;version=ES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5 And if anyone wants to harm them, </a:t>
            </a:r>
            <a:r>
              <a:rPr lang="en-US" sz="1200" b="1" i="1" u="sng" dirty="0"/>
              <a:t>fire</a:t>
            </a:r>
            <a:r>
              <a:rPr lang="en-US" sz="1200" i="1" dirty="0"/>
              <a:t> flows out of their mouth and devours their enemies; so if anyone wants to harm them, he must be killed in this way. 6 These have the </a:t>
            </a:r>
            <a:r>
              <a:rPr lang="en-US" sz="1200" b="1" i="1" u="sng" dirty="0"/>
              <a:t>power to shut up the sky</a:t>
            </a:r>
            <a:r>
              <a:rPr lang="en-US" sz="1200" i="1" dirty="0"/>
              <a:t>, so that rain will not fall during the days of their prophesying; and they have </a:t>
            </a:r>
            <a:r>
              <a:rPr lang="en-US" sz="1200" b="1" i="1" u="sng" dirty="0"/>
              <a:t>power over the waters to turn them into blood</a:t>
            </a:r>
            <a:r>
              <a:rPr lang="en-US" sz="1200" i="1" dirty="0"/>
              <a:t>, and </a:t>
            </a:r>
            <a:r>
              <a:rPr lang="en-US" sz="1200" b="1" i="1" u="sng" dirty="0"/>
              <a:t>to strike the earth with every plague</a:t>
            </a:r>
            <a:r>
              <a:rPr lang="en-US" sz="1200" i="1" dirty="0"/>
              <a:t>, as often as they desire.</a:t>
            </a:r>
          </a:p>
          <a:p>
            <a:pPr rtl="0"/>
            <a:endParaRPr lang="en-US" sz="1200" b="0" i="0" kern="1200" dirty="0">
              <a:solidFill>
                <a:schemeClr val="tx1"/>
              </a:solidFill>
              <a:effectLst/>
              <a:latin typeface="+mn-lt"/>
              <a:ea typeface="+mn-ea"/>
              <a:cs typeface="+mn-cs"/>
            </a:endParaRPr>
          </a:p>
          <a:p>
            <a:pPr marL="0" indent="0" rtl="0">
              <a:buFont typeface="Arial" panose="020B0604020202020204" pitchFamily="34" charset="0"/>
              <a:buNone/>
            </a:pPr>
            <a:r>
              <a:rPr lang="en-US" sz="1200" b="1" i="0" kern="1200" dirty="0">
                <a:solidFill>
                  <a:schemeClr val="tx1"/>
                </a:solidFill>
                <a:effectLst/>
                <a:latin typeface="+mn-lt"/>
                <a:ea typeface="+mn-ea"/>
                <a:cs typeface="+mn-cs"/>
              </a:rPr>
              <a:t>Morris, </a:t>
            </a:r>
            <a:r>
              <a:rPr lang="en-US" sz="1200" b="1" i="1" kern="1200" dirty="0">
                <a:solidFill>
                  <a:schemeClr val="tx1"/>
                </a:solidFill>
                <a:effectLst/>
                <a:latin typeface="+mn-lt"/>
                <a:ea typeface="+mn-ea"/>
                <a:cs typeface="+mn-cs"/>
              </a:rPr>
              <a:t>Tyndale</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5-6 The extraordinary power of the witnessing church is set forth in terms reminiscent of </a:t>
            </a:r>
            <a:r>
              <a:rPr lang="en-US" sz="1200" b="1" i="0" u="sng" kern="1200" dirty="0">
                <a:solidFill>
                  <a:schemeClr val="tx1"/>
                </a:solidFill>
                <a:effectLst/>
                <a:latin typeface="+mn-lt"/>
                <a:ea typeface="+mn-ea"/>
                <a:cs typeface="+mn-cs"/>
              </a:rPr>
              <a:t>Elijah and Moses</a:t>
            </a:r>
            <a:r>
              <a:rPr lang="en-US" sz="1200" b="0" i="0" kern="1200" dirty="0">
                <a:solidFill>
                  <a:schemeClr val="tx1"/>
                </a:solidFill>
                <a:effectLst/>
                <a:latin typeface="+mn-lt"/>
                <a:ea typeface="+mn-ea"/>
                <a:cs typeface="+mn-cs"/>
              </a:rPr>
              <a:t>. </a:t>
            </a:r>
          </a:p>
          <a:p>
            <a:pPr marL="628650" lvl="1" indent="-171450" rtl="0">
              <a:buFont typeface="Arial" panose="020B0604020202020204" pitchFamily="34" charset="0"/>
              <a:buChar char="•"/>
            </a:pPr>
            <a:r>
              <a:rPr lang="en-US" sz="1200" b="0" i="0" kern="1200" dirty="0">
                <a:solidFill>
                  <a:schemeClr val="tx1"/>
                </a:solidFill>
                <a:effectLst/>
                <a:latin typeface="+mn-lt"/>
                <a:ea typeface="+mn-ea"/>
                <a:cs typeface="+mn-cs"/>
              </a:rPr>
              <a:t>(Elijah) The destroying fire recalls 2 Ki. 1:10-11 (also 1 Kings 18 on Mount Carmel); the ability to prevent rain 1 Ki. 17:1; </a:t>
            </a:r>
          </a:p>
          <a:p>
            <a:pPr marL="1085850" lvl="2" indent="-171450" rtl="0">
              <a:buFont typeface="Arial" panose="020B0604020202020204" pitchFamily="34" charset="0"/>
              <a:buChar char="•"/>
            </a:pPr>
            <a:r>
              <a:rPr lang="en-US" sz="1200" b="1" i="0" kern="1200" dirty="0">
                <a:solidFill>
                  <a:schemeClr val="tx1"/>
                </a:solidFill>
                <a:effectLst/>
                <a:latin typeface="+mn-lt"/>
                <a:ea typeface="+mn-ea"/>
                <a:cs typeface="+mn-cs"/>
              </a:rPr>
              <a:t>James 5:16-18</a:t>
            </a:r>
            <a:r>
              <a:rPr lang="en-US" sz="1200" b="0" i="0" kern="1200" dirty="0">
                <a:solidFill>
                  <a:schemeClr val="tx1"/>
                </a:solidFill>
                <a:effectLst/>
                <a:latin typeface="+mn-lt"/>
                <a:ea typeface="+mn-ea"/>
                <a:cs typeface="+mn-cs"/>
              </a:rPr>
              <a:t>  </a:t>
            </a:r>
            <a:r>
              <a:rPr lang="en-US" sz="1200" b="1" i="1" kern="1200" baseline="30000" dirty="0">
                <a:solidFill>
                  <a:schemeClr val="tx1"/>
                </a:solidFill>
                <a:effectLst/>
                <a:latin typeface="+mn-lt"/>
                <a:ea typeface="+mn-ea"/>
                <a:cs typeface="+mn-cs"/>
              </a:rPr>
              <a:t>16 </a:t>
            </a:r>
            <a:r>
              <a:rPr lang="en-US" sz="1200" b="0" i="1" kern="1200" dirty="0">
                <a:solidFill>
                  <a:schemeClr val="tx1"/>
                </a:solidFill>
                <a:effectLst/>
                <a:latin typeface="+mn-lt"/>
                <a:ea typeface="+mn-ea"/>
                <a:cs typeface="+mn-cs"/>
              </a:rPr>
              <a:t>Therefore, confess your sins to one another, and pray for one another so that you may be healed. The effective prayer of a righteous man can accomplish much. </a:t>
            </a:r>
            <a:r>
              <a:rPr lang="en-US" sz="1200" b="1" i="1" kern="1200" baseline="30000" dirty="0">
                <a:solidFill>
                  <a:schemeClr val="tx1"/>
                </a:solidFill>
                <a:effectLst/>
                <a:latin typeface="+mn-lt"/>
                <a:ea typeface="+mn-ea"/>
                <a:cs typeface="+mn-cs"/>
              </a:rPr>
              <a:t>17 </a:t>
            </a:r>
            <a:r>
              <a:rPr lang="en-US" sz="1200" b="0" i="1" kern="1200" dirty="0">
                <a:solidFill>
                  <a:schemeClr val="tx1"/>
                </a:solidFill>
                <a:effectLst/>
                <a:latin typeface="+mn-lt"/>
                <a:ea typeface="+mn-ea"/>
                <a:cs typeface="+mn-cs"/>
              </a:rPr>
              <a:t>Elijah was a man with a nature like ours, and he prayed earnestly that it would not rain, and it did not rain on the earth for three years and six months. </a:t>
            </a:r>
            <a:r>
              <a:rPr lang="en-US" sz="1200" b="1" i="1" kern="1200" baseline="30000" dirty="0">
                <a:solidFill>
                  <a:schemeClr val="tx1"/>
                </a:solidFill>
                <a:effectLst/>
                <a:latin typeface="+mn-lt"/>
                <a:ea typeface="+mn-ea"/>
                <a:cs typeface="+mn-cs"/>
              </a:rPr>
              <a:t>18 </a:t>
            </a:r>
            <a:r>
              <a:rPr lang="en-US" sz="1200" b="0" i="1" kern="1200" dirty="0">
                <a:solidFill>
                  <a:schemeClr val="tx1"/>
                </a:solidFill>
                <a:effectLst/>
                <a:latin typeface="+mn-lt"/>
                <a:ea typeface="+mn-ea"/>
                <a:cs typeface="+mn-cs"/>
              </a:rPr>
              <a:t>Then he prayed again, and the sky poured rain and the earth produced its fruit.</a:t>
            </a:r>
          </a:p>
          <a:p>
            <a:pPr marL="1085850" lvl="2" indent="-171450" rtl="0">
              <a:buFont typeface="Arial" panose="020B0604020202020204" pitchFamily="34" charset="0"/>
              <a:buChar char="•"/>
            </a:pPr>
            <a:endParaRPr lang="en-US" sz="1200" b="0" i="1" kern="1200" dirty="0">
              <a:solidFill>
                <a:schemeClr val="tx1"/>
              </a:solidFill>
              <a:effectLst/>
              <a:latin typeface="+mn-lt"/>
              <a:ea typeface="+mn-ea"/>
              <a:cs typeface="+mn-cs"/>
            </a:endParaRPr>
          </a:p>
          <a:p>
            <a:pPr marL="628650" lvl="1" indent="-171450" rtl="0">
              <a:buFont typeface="Arial" panose="020B0604020202020204" pitchFamily="34" charset="0"/>
              <a:buChar char="•"/>
            </a:pPr>
            <a:r>
              <a:rPr lang="en-US" sz="1200" b="0" i="0" kern="1200" dirty="0">
                <a:solidFill>
                  <a:schemeClr val="tx1"/>
                </a:solidFill>
                <a:effectLst/>
                <a:latin typeface="+mn-lt"/>
                <a:ea typeface="+mn-ea"/>
                <a:cs typeface="+mn-cs"/>
              </a:rPr>
              <a:t>(Moses) the turning of waters into blood and striking of earth with every kind of plague Ex. 7-12.</a:t>
            </a:r>
          </a:p>
          <a:p>
            <a:pPr marL="628650" lvl="1" indent="-171450" rtl="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rtl="0">
              <a:buFont typeface="Arial" panose="020B0604020202020204" pitchFamily="34" charset="0"/>
              <a:buChar char="•"/>
            </a:pPr>
            <a:r>
              <a:rPr lang="en-US" sz="1200" b="1" i="0" kern="1200" dirty="0">
                <a:solidFill>
                  <a:schemeClr val="tx1"/>
                </a:solidFill>
                <a:effectLst/>
                <a:latin typeface="+mn-lt"/>
                <a:ea typeface="+mn-ea"/>
                <a:cs typeface="+mn-cs"/>
              </a:rPr>
              <a:t>THE LAW AND THE PROPHETS !!!</a:t>
            </a:r>
          </a:p>
          <a:p>
            <a:pPr rtl="0"/>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7737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rtl="0"/>
            <a:r>
              <a:rPr lang="en-US" sz="1200" b="0" i="0" kern="1200" dirty="0">
                <a:solidFill>
                  <a:schemeClr val="tx1"/>
                </a:solidFill>
                <a:effectLst/>
                <a:latin typeface="+mn-lt"/>
                <a:ea typeface="+mn-ea"/>
                <a:cs typeface="+mn-cs"/>
              </a:rPr>
              <a:t>Morris, Tyndale</a:t>
            </a:r>
          </a:p>
          <a:p>
            <a:pPr rtl="0"/>
            <a:r>
              <a:rPr lang="en-US" sz="1200" b="0" i="0" kern="1200" dirty="0">
                <a:solidFill>
                  <a:schemeClr val="tx1"/>
                </a:solidFill>
                <a:effectLst/>
                <a:latin typeface="+mn-lt"/>
                <a:ea typeface="+mn-ea"/>
                <a:cs typeface="+mn-cs"/>
              </a:rPr>
              <a:t>7 Here is the first mention in Revelation of </a:t>
            </a:r>
            <a:r>
              <a:rPr lang="en-US" sz="1200" b="1" i="0" u="sng" kern="1200" dirty="0">
                <a:solidFill>
                  <a:schemeClr val="tx1"/>
                </a:solidFill>
                <a:effectLst/>
                <a:latin typeface="+mn-lt"/>
                <a:ea typeface="+mn-ea"/>
                <a:cs typeface="+mn-cs"/>
              </a:rPr>
              <a:t>the beast that comes up from the Abyss</a:t>
            </a:r>
            <a:r>
              <a:rPr lang="en-US" sz="1200" b="0" i="0" kern="1200" dirty="0">
                <a:solidFill>
                  <a:schemeClr val="tx1"/>
                </a:solidFill>
                <a:effectLst/>
                <a:latin typeface="+mn-lt"/>
                <a:ea typeface="+mn-ea"/>
                <a:cs typeface="+mn-cs"/>
              </a:rPr>
              <a:t>. He is spoken of as well known, but fuller descriptions of him occur in </a:t>
            </a:r>
            <a:r>
              <a:rPr lang="en-US" sz="1200" b="0" i="0" kern="1200" dirty="0" err="1">
                <a:solidFill>
                  <a:schemeClr val="tx1"/>
                </a:solidFill>
                <a:effectLst/>
                <a:latin typeface="+mn-lt"/>
                <a:ea typeface="+mn-ea"/>
                <a:cs typeface="+mn-cs"/>
              </a:rPr>
              <a:t>chs</a:t>
            </a:r>
            <a:r>
              <a:rPr lang="en-US" sz="1200" b="0" i="0" kern="1200" dirty="0">
                <a:solidFill>
                  <a:schemeClr val="tx1"/>
                </a:solidFill>
                <a:effectLst/>
                <a:latin typeface="+mn-lt"/>
                <a:ea typeface="+mn-ea"/>
                <a:cs typeface="+mn-cs"/>
              </a:rPr>
              <a:t>. 13 and 17. Observe the similarity of language in 13:7 to describe the warfare of the beast against the church. For Abyss see on 9:1.</a:t>
            </a:r>
          </a:p>
          <a:p>
            <a:pPr marL="1028700" lvl="1" indent="-571500">
              <a:buFont typeface="Arial" panose="020B0604020202020204" pitchFamily="34" charset="0"/>
              <a:buChar char="•"/>
            </a:pPr>
            <a:r>
              <a:rPr lang="en-US" sz="3600" i="1" dirty="0">
                <a:solidFill>
                  <a:schemeClr val="bg1"/>
                </a:solidFill>
              </a:rPr>
              <a:t>Finished their testimony = God’s timing</a:t>
            </a:r>
          </a:p>
          <a:p>
            <a:pPr marL="1028700" lvl="1" indent="-571500">
              <a:buFont typeface="Arial" panose="020B0604020202020204" pitchFamily="34" charset="0"/>
              <a:buChar char="•"/>
            </a:pPr>
            <a:r>
              <a:rPr lang="en-US" sz="3600" i="1" dirty="0">
                <a:solidFill>
                  <a:schemeClr val="bg1"/>
                </a:solidFill>
              </a:rPr>
              <a:t>Make war with them</a:t>
            </a:r>
          </a:p>
          <a:p>
            <a:pPr marL="1028700" lvl="1" indent="-571500">
              <a:buFont typeface="Arial" panose="020B0604020202020204" pitchFamily="34" charset="0"/>
              <a:buChar char="•"/>
            </a:pPr>
            <a:r>
              <a:rPr lang="en-US" sz="3600" i="1" dirty="0">
                <a:solidFill>
                  <a:schemeClr val="bg1"/>
                </a:solidFill>
              </a:rPr>
              <a:t>The Great City</a:t>
            </a:r>
          </a:p>
          <a:p>
            <a:r>
              <a:rPr lang="en-US" dirty="0"/>
              <a:t>The Beast = see Daniel 7</a:t>
            </a:r>
          </a:p>
          <a:p>
            <a:endParaRPr lang="en-US" dirty="0"/>
          </a:p>
          <a:p>
            <a:r>
              <a:rPr lang="en-US" dirty="0"/>
              <a:t>The Cities of Man and Wickedness in Revelation: Sodom, Egypt, Jerusalem, Rome, Babylon</a:t>
            </a:r>
          </a:p>
          <a:p>
            <a:endParaRPr lang="en-US" dirty="0"/>
          </a:p>
        </p:txBody>
      </p:sp>
    </p:spTree>
    <p:extLst>
      <p:ext uri="{BB962C8B-B14F-4D97-AF65-F5344CB8AC3E}">
        <p14:creationId xmlns:p14="http://schemas.microsoft.com/office/powerpoint/2010/main" val="255990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r>
              <a:rPr lang="en-US" dirty="0"/>
              <a:t>Three and a half days = literal or figurative?</a:t>
            </a:r>
          </a:p>
          <a:p>
            <a:r>
              <a:rPr lang="en-US" dirty="0"/>
              <a:t>Rejoice and Celebrate with gifts = “the Satanic Christmas”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dirty="0"/>
              <a:t>because these two prophets </a:t>
            </a:r>
            <a:r>
              <a:rPr lang="en-US" sz="1200" b="1" i="1" u="sng" dirty="0"/>
              <a:t>tormented </a:t>
            </a:r>
            <a:r>
              <a:rPr lang="en-US" sz="1200" b="1" i="1" u="none" dirty="0"/>
              <a:t>those who dwell on the earth</a:t>
            </a:r>
            <a:r>
              <a:rPr lang="en-US" sz="1200" i="1" dirty="0"/>
              <a:t>. </a:t>
            </a:r>
            <a:r>
              <a:rPr lang="en-US" sz="1200" b="1" i="0" dirty="0"/>
              <a:t>= told the truth and backed it up with signs and wonders !</a:t>
            </a:r>
            <a:endParaRPr lang="en-US" sz="1200" i="1" dirty="0"/>
          </a:p>
          <a:p>
            <a:pPr marL="628650" lvl="1" indent="-171450">
              <a:buFont typeface="Arial" panose="020B0604020202020204" pitchFamily="34" charset="0"/>
              <a:buChar char="•"/>
            </a:pPr>
            <a:r>
              <a:rPr lang="en-US" dirty="0"/>
              <a:t>Those who dwell on the earth = those not marked for the Lord... (or because church gone?? = raptured??)</a:t>
            </a:r>
          </a:p>
        </p:txBody>
      </p:sp>
    </p:spTree>
    <p:extLst>
      <p:ext uri="{BB962C8B-B14F-4D97-AF65-F5344CB8AC3E}">
        <p14:creationId xmlns:p14="http://schemas.microsoft.com/office/powerpoint/2010/main" val="403603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11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breath of life from God came into them</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they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stood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on their feet;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Ezekiel’s dry bones coming to life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great fear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fell upon those who were watching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12 And they heard a loud voice from heaven saying to them,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Come up here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Then they went up into heaven in the cloud, and their enemies watched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13 And in that hour there was a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great earthquake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tenth of the city fell</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seven thousand people were killed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in the earthquake,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Frequent prophesy about earthquake at the end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the rest were terrified and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gave glory to the God of heaven. = Repentance???</a:t>
            </a:r>
          </a:p>
          <a:p>
            <a:endParaRPr lang="en-US" dirty="0"/>
          </a:p>
        </p:txBody>
      </p:sp>
    </p:spTree>
    <p:extLst>
      <p:ext uri="{BB962C8B-B14F-4D97-AF65-F5344CB8AC3E}">
        <p14:creationId xmlns:p14="http://schemas.microsoft.com/office/powerpoint/2010/main" val="64112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5260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Meanwhile... Back in heaven...  Still worship!!!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LAST TRUMPET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the woe of the seventh trumpet won’t come until the bowl judgments in chapter 16!!!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Revelation 8:2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I saw the seven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angels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who stand before God, and seven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trumpets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were given to them.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Referred to as “the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Trumpet Judgments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Same as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 last trumpet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in 1 Corinthians 15:51-52 (see also 1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Thess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4)???</a:t>
            </a:r>
          </a:p>
          <a:p>
            <a:pPr algn="l"/>
            <a:endParaRPr lang="en-US" b="1" i="0" dirty="0">
              <a:solidFill>
                <a:srgbClr val="625529"/>
              </a:solidFill>
              <a:effectLst/>
              <a:latin typeface="Corbel" panose="020B0503020204020204" pitchFamily="34" charset="0"/>
              <a:hlinkClick r:id="rId3">
                <a:extLst>
                  <a:ext uri="{A12FA001-AC4F-418D-AE19-62706E023703}">
                    <ahyp:hlinkClr xmlns:ahyp="http://schemas.microsoft.com/office/drawing/2018/hyperlinkcolor" val="tx"/>
                  </a:ext>
                </a:extLst>
              </a:hlinkClick>
            </a:endParaRPr>
          </a:p>
          <a:p>
            <a:pPr algn="l"/>
            <a:r>
              <a:rPr lang="en-US" b="1" i="0" dirty="0">
                <a:solidFill>
                  <a:srgbClr val="000000"/>
                </a:solidFill>
                <a:effectLst/>
                <a:latin typeface="system-ui"/>
              </a:rPr>
              <a:t>The Seventh Trumpet Revelation 11:15ff.  Central idea of Revelation: the establishment of the Kingdom of God!!!</a:t>
            </a:r>
          </a:p>
          <a:p>
            <a:endParaRPr lang="en-US" dirty="0"/>
          </a:p>
          <a:p>
            <a:r>
              <a:rPr lang="en-US" b="1" i="1" dirty="0"/>
              <a:t>Handel’s Messiah, The Hallelujah Chorus : </a:t>
            </a:r>
            <a:r>
              <a:rPr lang="en-US" sz="1200" i="1" dirty="0"/>
              <a:t>“</a:t>
            </a:r>
            <a:r>
              <a:rPr lang="en-US" sz="1200" b="1" i="1" u="sng" dirty="0"/>
              <a:t>The kingdom of the world has become the kingdom of our Lord and of his Christ, and he shall reign forever and ever</a:t>
            </a:r>
            <a:r>
              <a:rPr lang="en-US" sz="1200" i="1" dirty="0"/>
              <a:t>.” </a:t>
            </a:r>
          </a:p>
          <a:p>
            <a:endParaRPr lang="en-US" sz="1200" b="1" i="1" dirty="0"/>
          </a:p>
          <a:p>
            <a:pPr lvl="1"/>
            <a:r>
              <a:rPr lang="en-US" sz="1200" b="1" i="1" dirty="0"/>
              <a:t>Revelation 19:6 Hallelujah? For the Lord God Omnipotent </a:t>
            </a:r>
            <a:r>
              <a:rPr lang="en-US" sz="1200" b="1" i="1" dirty="0" err="1"/>
              <a:t>reigneth</a:t>
            </a:r>
            <a:r>
              <a:rPr lang="en-US" sz="1200" b="1" i="1" dirty="0"/>
              <a:t>.</a:t>
            </a:r>
          </a:p>
        </p:txBody>
      </p:sp>
    </p:spTree>
    <p:extLst>
      <p:ext uri="{BB962C8B-B14F-4D97-AF65-F5344CB8AC3E}">
        <p14:creationId xmlns:p14="http://schemas.microsoft.com/office/powerpoint/2010/main" val="180046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17 saying,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“We give thanks to you, Lord God Almighty, who is and who was,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for you have taken your great power and begun to reign</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1028700" marR="0" lvl="1"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God is always and has always been sovereign, but there will come a time when He will do away with all who have tried to usurp His power and authority!!!</a:t>
            </a:r>
          </a:p>
          <a:p>
            <a:pPr marL="1028700" marR="0" lvl="1"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Satan = the prince of this world, the ruler of the air (along with the Beast and false prophet)</a:t>
            </a:r>
          </a:p>
          <a:p>
            <a:pPr marL="1028700" marR="0" lvl="1"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He will reign!!!  Accomplished in Return of Christ – Rev 19:11ff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18 </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The nations raged</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but your wrath came, and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the time </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for the dead to be judged</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for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rewarding your servants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the prophets and saints, and those who fear your name, both small and great, and </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for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destroying the destroyers of the earth</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lang="en-US" dirty="0"/>
          </a:p>
        </p:txBody>
      </p:sp>
    </p:spTree>
    <p:extLst>
      <p:ext uri="{BB962C8B-B14F-4D97-AF65-F5344CB8AC3E}">
        <p14:creationId xmlns:p14="http://schemas.microsoft.com/office/powerpoint/2010/main" val="241469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sixth seal has been opened (Revelation 6)... </a:t>
            </a:r>
          </a:p>
          <a:p>
            <a:r>
              <a:rPr lang="en-US" dirty="0"/>
              <a:t>The 144,000 are sealed with the seal of the Living (Loving) God... To mark ownership, protection, and loyalty</a:t>
            </a:r>
          </a:p>
          <a:p>
            <a:endParaRPr lang="en-US" dirty="0"/>
          </a:p>
          <a:p>
            <a:r>
              <a:rPr lang="en-US" dirty="0"/>
              <a:t>In Rev 7:9ff we will hear about a multitude of believers in heaven!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8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6</a:t>
            </a:fld>
            <a:endParaRPr lang="en-US"/>
          </a:p>
        </p:txBody>
      </p:sp>
    </p:spTree>
    <p:extLst>
      <p:ext uri="{BB962C8B-B14F-4D97-AF65-F5344CB8AC3E}">
        <p14:creationId xmlns:p14="http://schemas.microsoft.com/office/powerpoint/2010/main" val="241726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sixth seal has been opened (Revelation 6)... </a:t>
            </a:r>
          </a:p>
          <a:p>
            <a:r>
              <a:rPr lang="en-US" dirty="0"/>
              <a:t>The 144,000 are sealed with the seal of the Living (Loving) God... To mark ownership, protection, and loyalty</a:t>
            </a:r>
          </a:p>
          <a:p>
            <a:endParaRPr lang="en-US" dirty="0"/>
          </a:p>
          <a:p>
            <a:r>
              <a:rPr lang="en-US" dirty="0"/>
              <a:t>In Rev 7:9ff we will hear about a multitude of believers in heaven!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45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Newport, </a:t>
            </a:r>
            <a:r>
              <a:rPr lang="en-US" i="1" dirty="0"/>
              <a:t>Lion and Lamb</a:t>
            </a:r>
            <a:r>
              <a:rPr lang="en-US" i="0" dirty="0"/>
              <a:t>, 214.</a:t>
            </a:r>
            <a:endParaRPr lang="en-US" dirty="0"/>
          </a:p>
          <a:p>
            <a:pPr marL="171450" indent="-171450">
              <a:buFont typeface="Arial" panose="020B0604020202020204" pitchFamily="34" charset="0"/>
              <a:buChar char="•"/>
            </a:pPr>
            <a:r>
              <a:rPr lang="en-US" dirty="0"/>
              <a:t>G. Beasley-Murray notes that by means of the interlude in chapters 10 and 11, John wishes to make two points completely clear. The first point answers the perennial question of the martyrs, “How long will we have to suffer?” (10:7). The second point answers a question not yet raised in the visions, “What is the task of the church in these troublesome times?” (11:1-13).</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286685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1 </a:t>
            </a:r>
            <a:r>
              <a:rPr lang="en-US" sz="1200" b="1" i="1" u="sng" dirty="0"/>
              <a:t>measure the temple of God and the altar</a:t>
            </a:r>
            <a:r>
              <a:rPr lang="en-US" sz="1200" i="1" dirty="0"/>
              <a:t>, and those who worship in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Different viewpoints....  =</a:t>
            </a:r>
            <a:r>
              <a:rPr lang="en-US" sz="1200" i="1" dirty="0">
                <a:sym typeface="Wingdings" panose="05000000000000000000" pitchFamily="2" charset="2"/>
              </a:rPr>
              <a:t></a:t>
            </a:r>
            <a:endParaRPr lang="en-US" sz="1200" i="1" dirty="0"/>
          </a:p>
          <a:p>
            <a:endParaRPr lang="en-US" dirty="0"/>
          </a:p>
        </p:txBody>
      </p:sp>
    </p:spTree>
    <p:extLst>
      <p:ext uri="{BB962C8B-B14F-4D97-AF65-F5344CB8AC3E}">
        <p14:creationId xmlns:p14="http://schemas.microsoft.com/office/powerpoint/2010/main" val="25182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1 </a:t>
            </a:r>
            <a:r>
              <a:rPr lang="en-US" sz="1200" b="1" i="1" u="sng" dirty="0"/>
              <a:t>measure the temple of God and the altar</a:t>
            </a:r>
            <a:r>
              <a:rPr lang="en-US" sz="1200" i="1" dirty="0"/>
              <a:t>, and those who worship in it.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Literal Jewish </a:t>
            </a:r>
            <a:r>
              <a:rPr lang="en-US" sz="1200" b="1" i="1" dirty="0"/>
              <a:t>Temple</a:t>
            </a:r>
            <a:r>
              <a:rPr lang="en-US" sz="1200" i="1" dirty="0"/>
              <a:t>?  OR    Representation of the </a:t>
            </a:r>
            <a:r>
              <a:rPr lang="en-US" sz="1200" b="1" i="1" dirty="0"/>
              <a:t>Christian Church</a:t>
            </a:r>
            <a:r>
              <a:rPr lang="en-US" sz="1200" i="1"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t>2 holy city </a:t>
            </a:r>
            <a:r>
              <a:rPr lang="en-US" sz="1200" b="0" i="0" dirty="0"/>
              <a:t>= literal Jerusalem?  OR  the church?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t>IMPORTANT NOTE: Jerusalem and the Temple had been destroyed in 70 AD, about 20 – 25 years before Revelation had been written. If either refers to a literal temple and city, they would have to be rebuilt before this time.</a:t>
            </a:r>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2 Leave out the court which is outside the temple and do not measure it, for it has been </a:t>
            </a:r>
            <a:r>
              <a:rPr lang="en-US" sz="1200" b="1" i="1" u="sng" dirty="0"/>
              <a:t>given to the nations</a:t>
            </a:r>
            <a:r>
              <a:rPr lang="en-US" sz="1200" i="1" dirty="0"/>
              <a:t>; and they will </a:t>
            </a:r>
            <a:r>
              <a:rPr lang="en-US" sz="1200" b="1" i="1" u="sng" dirty="0"/>
              <a:t>tread under foot</a:t>
            </a:r>
            <a:r>
              <a:rPr lang="en-US" sz="1200" i="1" dirty="0"/>
              <a:t> the holy city for </a:t>
            </a:r>
            <a:r>
              <a:rPr lang="en-US" sz="1200" b="1" i="1" u="sng" dirty="0"/>
              <a:t>forty-two months</a:t>
            </a:r>
            <a:r>
              <a:rPr lang="en-US" sz="1200"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1,260 days (vs 3) =  42 months (vs 2) = 3 ½ years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1" u="sng" strike="noStrike" kern="1200" cap="none" spc="0" normalizeH="0" baseline="0" noProof="0" dirty="0">
                <a:ln>
                  <a:noFill/>
                </a:ln>
                <a:solidFill>
                  <a:prstClr val="black"/>
                </a:solidFill>
                <a:effectLst/>
                <a:uLnTx/>
                <a:uFillTx/>
                <a:latin typeface="+mn-lt"/>
                <a:ea typeface="+mn-ea"/>
                <a:cs typeface="+mn-cs"/>
              </a:rPr>
              <a:t>NOTE</a:t>
            </a:r>
            <a:r>
              <a:rPr kumimoji="0" lang="en-US" sz="1200" b="0" i="1" u="none" strike="noStrike" kern="1200" cap="none" spc="0" normalizeH="0" baseline="0" noProof="0" dirty="0">
                <a:ln>
                  <a:noFill/>
                </a:ln>
                <a:solidFill>
                  <a:prstClr val="black"/>
                </a:solidFill>
                <a:effectLst/>
                <a:uLnTx/>
                <a:uFillTx/>
                <a:latin typeface="+mn-lt"/>
                <a:ea typeface="+mn-ea"/>
                <a:cs typeface="+mn-cs"/>
              </a:rPr>
              <a:t>:  SEE DANIEL 7 – 12!!  Daniel 7:25; 12:7 = “a time, times, and half a time”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Limited amount of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Tread under foot</a:t>
            </a:r>
            <a:r>
              <a:rPr kumimoji="0" lang="en-US" sz="1200" b="0" i="0" u="none" strike="noStrike" kern="1200" cap="none" spc="0" normalizeH="0" baseline="0" noProof="0" dirty="0">
                <a:ln>
                  <a:noFill/>
                </a:ln>
                <a:solidFill>
                  <a:prstClr val="black"/>
                </a:solidFill>
                <a:effectLst/>
                <a:uLnTx/>
                <a:uFillTx/>
                <a:latin typeface="+mn-lt"/>
                <a:ea typeface="+mn-ea"/>
                <a:cs typeface="+mn-cs"/>
              </a:rPr>
              <a:t> = could be a reference to physical destruction or spiritual defilement and apostasy?</a:t>
            </a: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91668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3 And I will </a:t>
            </a:r>
            <a:r>
              <a:rPr lang="en-US" sz="1200" b="1" i="1" u="sng" dirty="0"/>
              <a:t>grant authority</a:t>
            </a:r>
            <a:r>
              <a:rPr lang="en-US" sz="1200" b="1" i="0" u="none" dirty="0"/>
              <a:t> = Again shows God is in control !!!</a:t>
            </a: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t> to my two witnesses...</a:t>
            </a:r>
            <a:r>
              <a:rPr lang="en-US" sz="1200" i="1" dirty="0"/>
              <a:t>, 4 These are the </a:t>
            </a:r>
            <a:r>
              <a:rPr lang="en-US" sz="1200" b="1" i="1" u="sng" dirty="0"/>
              <a:t>two olive trees</a:t>
            </a:r>
            <a:r>
              <a:rPr lang="en-US" sz="1200" i="1" dirty="0"/>
              <a:t> and the </a:t>
            </a:r>
            <a:r>
              <a:rPr lang="en-US" sz="1200" b="1" i="1" u="sng" dirty="0"/>
              <a:t>two lampstands</a:t>
            </a:r>
            <a:r>
              <a:rPr lang="en-US" sz="1200" i="1" dirty="0"/>
              <a:t> that stand before the Lord of the earth.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TWO OLIVE TREES  Zechariah 4:3  Newport:  “the channels through which God supplies His power for work to be done... “ </a:t>
            </a:r>
            <a:r>
              <a:rPr lang="en-US" sz="1200" i="1" dirty="0" err="1"/>
              <a:t>Zech</a:t>
            </a:r>
            <a:r>
              <a:rPr lang="en-US" sz="1200" i="1" dirty="0"/>
              <a:t> 4:6 “This is the word of the Lord to Zerubbabel saying, ‘Not by might nor by power, but by My Spirit,’ says the Lord of hosts.”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err="1"/>
              <a:t>Zech</a:t>
            </a:r>
            <a:r>
              <a:rPr lang="en-US" sz="1200" i="1" dirty="0"/>
              <a:t> 4:14  “These (the olive trees) are the two anointed ones who are </a:t>
            </a:r>
            <a:r>
              <a:rPr lang="en-US" sz="1200" i="1" dirty="0" err="1"/>
              <a:t>stading</a:t>
            </a:r>
            <a:r>
              <a:rPr lang="en-US" sz="1200" i="1" dirty="0"/>
              <a:t> by the Lord of the whole earth.”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err="1"/>
              <a:t>Zech</a:t>
            </a:r>
            <a:r>
              <a:rPr lang="en-US" sz="1200" i="1" dirty="0"/>
              <a:t> 2 measuring the Temple. </a:t>
            </a:r>
            <a:r>
              <a:rPr lang="en-US" sz="1200" i="1" dirty="0" err="1"/>
              <a:t>Zech</a:t>
            </a:r>
            <a:r>
              <a:rPr lang="en-US" sz="1200" i="1" dirty="0"/>
              <a:t> 3 Joshua the High Priest in soiled clothing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and they will prophesy for </a:t>
            </a:r>
            <a:r>
              <a:rPr lang="en-US" sz="1200" b="1" i="1" u="sng" dirty="0"/>
              <a:t>twelve hundred and sixty days</a:t>
            </a:r>
            <a:r>
              <a:rPr lang="en-US" sz="1200" i="1" dirty="0"/>
              <a:t>, clothed in </a:t>
            </a:r>
            <a:r>
              <a:rPr lang="en-US" sz="1200" b="1" i="1" u="sng" dirty="0"/>
              <a:t>sackcloth</a:t>
            </a:r>
            <a:r>
              <a:rPr lang="en-US" sz="1200"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1,260 days =  42 months (vs 2) = 3 ½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Sackcloth = indication of judgment; need for repentance; humility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5 And if anyone wants to harm them, </a:t>
            </a:r>
            <a:r>
              <a:rPr lang="en-US" sz="1200" b="1" i="1" u="sng" dirty="0"/>
              <a:t>fire</a:t>
            </a:r>
            <a:r>
              <a:rPr lang="en-US" sz="1200" i="1" dirty="0"/>
              <a:t> flows out of their mouth and devours their enemies; so if anyone wants to harm them, he must be killed in this way. 6 These have the </a:t>
            </a:r>
            <a:r>
              <a:rPr lang="en-US" sz="1200" b="1" i="1" u="sng" dirty="0"/>
              <a:t>power to shut up the sky</a:t>
            </a:r>
            <a:r>
              <a:rPr lang="en-US" sz="1200" i="1" dirty="0"/>
              <a:t>, so that rain will not fall during the days of their prophesying; and they have </a:t>
            </a:r>
            <a:r>
              <a:rPr lang="en-US" sz="1200" b="1" i="1" u="sng" dirty="0"/>
              <a:t>power over the waters to turn them into blood</a:t>
            </a:r>
            <a:r>
              <a:rPr lang="en-US" sz="1200" i="1" dirty="0"/>
              <a:t>, and </a:t>
            </a:r>
            <a:r>
              <a:rPr lang="en-US" sz="1200" b="1" i="1" u="sng" dirty="0"/>
              <a:t>to strike the earth with every plague</a:t>
            </a:r>
            <a:r>
              <a:rPr lang="en-US" sz="1200" i="1" dirty="0"/>
              <a:t>, as often as they desire.</a:t>
            </a:r>
          </a:p>
          <a:p>
            <a:pPr rtl="0"/>
            <a:endParaRPr lang="en-US" sz="1200" b="0" i="0" kern="1200" dirty="0">
              <a:solidFill>
                <a:schemeClr val="tx1"/>
              </a:solidFill>
              <a:effectLst/>
              <a:latin typeface="+mn-lt"/>
              <a:ea typeface="+mn-ea"/>
              <a:cs typeface="+mn-cs"/>
            </a:endParaRPr>
          </a:p>
          <a:p>
            <a:pPr marL="0" indent="0" rtl="0">
              <a:buFont typeface="Arial" panose="020B0604020202020204" pitchFamily="34" charset="0"/>
              <a:buNone/>
            </a:pPr>
            <a:r>
              <a:rPr lang="en-US" sz="1200" b="1" i="0" kern="1200" dirty="0">
                <a:solidFill>
                  <a:schemeClr val="tx1"/>
                </a:solidFill>
                <a:effectLst/>
                <a:latin typeface="+mn-lt"/>
                <a:ea typeface="+mn-ea"/>
                <a:cs typeface="+mn-cs"/>
              </a:rPr>
              <a:t>Morris, </a:t>
            </a:r>
            <a:r>
              <a:rPr lang="en-US" sz="1200" b="1" i="1" kern="1200" dirty="0">
                <a:solidFill>
                  <a:schemeClr val="tx1"/>
                </a:solidFill>
                <a:effectLst/>
                <a:latin typeface="+mn-lt"/>
                <a:ea typeface="+mn-ea"/>
                <a:cs typeface="+mn-cs"/>
              </a:rPr>
              <a:t>Tyndale</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5-6 The extraordinary power of the witnessing church is set forth in terms reminiscent of </a:t>
            </a:r>
            <a:r>
              <a:rPr lang="en-US" sz="1200" b="1" i="0" u="sng" kern="1200" dirty="0">
                <a:solidFill>
                  <a:schemeClr val="tx1"/>
                </a:solidFill>
                <a:effectLst/>
                <a:latin typeface="+mn-lt"/>
                <a:ea typeface="+mn-ea"/>
                <a:cs typeface="+mn-cs"/>
              </a:rPr>
              <a:t>Elijah and Moses</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sym typeface="Wingdings" panose="05000000000000000000" pitchFamily="2" charset="2"/>
              </a:rPr>
              <a:t></a:t>
            </a:r>
            <a:endParaRPr lang="en-US" sz="1200" b="0" i="0" kern="1200" dirty="0">
              <a:solidFill>
                <a:schemeClr val="tx1"/>
              </a:solidFill>
              <a:effectLst/>
              <a:latin typeface="+mn-lt"/>
              <a:ea typeface="+mn-ea"/>
              <a:cs typeface="+mn-cs"/>
            </a:endParaRPr>
          </a:p>
          <a:p>
            <a:pPr rtl="0"/>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79584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9/3/2020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9/3/2020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11:1-2 Measuring the Temple</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223522" y="1834166"/>
            <a:ext cx="11968478" cy="4600502"/>
          </a:xfrm>
        </p:spPr>
        <p:txBody>
          <a:bodyPr>
            <a:noAutofit/>
          </a:bodyPr>
          <a:lstStyle/>
          <a:p>
            <a:pPr marL="0" indent="0">
              <a:buNone/>
            </a:pPr>
            <a:r>
              <a:rPr lang="en-US" sz="3200" b="1" u="sng" dirty="0"/>
              <a:t>Possible Interpretations:</a:t>
            </a:r>
          </a:p>
          <a:p>
            <a:r>
              <a:rPr lang="en-US" sz="3200" b="1" dirty="0">
                <a:solidFill>
                  <a:schemeClr val="bg1"/>
                </a:solidFill>
                <a:effectLst>
                  <a:outerShdw blurRad="38100" dist="38100" dir="2700000" algn="tl">
                    <a:srgbClr val="000000">
                      <a:alpha val="43137"/>
                    </a:srgbClr>
                  </a:outerShdw>
                </a:effectLst>
              </a:rPr>
              <a:t>Dispensational view</a:t>
            </a:r>
            <a:r>
              <a:rPr lang="en-US" sz="3200" dirty="0"/>
              <a:t>: Jewish Temple in Jerusalem rebuilt, and ritual worship re-established for 3 and a half years, but war is rampant... False peace agreement with Antichrist.</a:t>
            </a:r>
          </a:p>
          <a:p>
            <a:r>
              <a:rPr lang="en-US" sz="3200" b="1" dirty="0">
                <a:solidFill>
                  <a:schemeClr val="bg1"/>
                </a:solidFill>
                <a:effectLst>
                  <a:outerShdw blurRad="38100" dist="38100" dir="2700000" algn="tl">
                    <a:srgbClr val="000000">
                      <a:alpha val="43137"/>
                    </a:srgbClr>
                  </a:outerShdw>
                </a:effectLst>
              </a:rPr>
              <a:t>Jewish salvation emphasis</a:t>
            </a:r>
            <a:r>
              <a:rPr lang="en-US" sz="3200" dirty="0"/>
              <a:t>: G. Ladd sees this as an indication that Jewish Israel will become part of spiritual Israel.</a:t>
            </a:r>
          </a:p>
          <a:p>
            <a:r>
              <a:rPr lang="en-US" sz="3200" b="1" dirty="0">
                <a:solidFill>
                  <a:schemeClr val="bg1"/>
                </a:solidFill>
                <a:effectLst>
                  <a:outerShdw blurRad="38100" dist="38100" dir="2700000" algn="tl">
                    <a:srgbClr val="000000">
                      <a:alpha val="43137"/>
                    </a:srgbClr>
                  </a:outerShdw>
                </a:effectLst>
              </a:rPr>
              <a:t>Christian church emphasis</a:t>
            </a:r>
            <a:r>
              <a:rPr lang="en-US" sz="3200" dirty="0"/>
              <a:t>: use of language of Jewish prophecy to the whole Christian community. Christian Church is spiritually protected, even as the rest of the world is at war.</a:t>
            </a:r>
          </a:p>
          <a:p>
            <a:r>
              <a:rPr lang="en-US" sz="3200" dirty="0"/>
              <a:t> </a:t>
            </a:r>
          </a:p>
        </p:txBody>
      </p:sp>
    </p:spTree>
    <p:extLst>
      <p:ext uri="{BB962C8B-B14F-4D97-AF65-F5344CB8AC3E}">
        <p14:creationId xmlns:p14="http://schemas.microsoft.com/office/powerpoint/2010/main" val="32341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11:3-6 The Two Witnesses</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223521" y="1834166"/>
            <a:ext cx="11744958" cy="4600501"/>
          </a:xfrm>
        </p:spPr>
        <p:txBody>
          <a:bodyPr>
            <a:noAutofit/>
          </a:bodyPr>
          <a:lstStyle/>
          <a:p>
            <a:pPr marL="0" indent="0">
              <a:buNone/>
            </a:pPr>
            <a:r>
              <a:rPr lang="en-US" sz="3200" i="1" dirty="0"/>
              <a:t>3 And I will </a:t>
            </a:r>
            <a:r>
              <a:rPr lang="en-US" sz="3200" b="1" i="1" u="sng" dirty="0"/>
              <a:t>grant authority to my two witnesses</a:t>
            </a:r>
            <a:r>
              <a:rPr lang="en-US" sz="3200" i="1" dirty="0"/>
              <a:t>, and they will prophesy for </a:t>
            </a:r>
            <a:r>
              <a:rPr lang="en-US" sz="3200" b="1" i="1" u="sng" dirty="0"/>
              <a:t>twelve hundred and sixty days</a:t>
            </a:r>
            <a:r>
              <a:rPr lang="en-US" sz="3200" i="1" dirty="0"/>
              <a:t>, clothed in </a:t>
            </a:r>
            <a:r>
              <a:rPr lang="en-US" sz="3200" b="1" i="1" u="sng" dirty="0"/>
              <a:t>sackcloth</a:t>
            </a:r>
            <a:r>
              <a:rPr lang="en-US" sz="3200" i="1" dirty="0"/>
              <a:t>.” 4 These are the </a:t>
            </a:r>
            <a:r>
              <a:rPr lang="en-US" sz="3200" b="1" i="1" u="sng" dirty="0"/>
              <a:t>two olive trees</a:t>
            </a:r>
            <a:r>
              <a:rPr lang="en-US" sz="3200" i="1" dirty="0"/>
              <a:t> and the </a:t>
            </a:r>
            <a:r>
              <a:rPr lang="en-US" sz="3200" b="1" i="1" u="sng" dirty="0"/>
              <a:t>two lampstands</a:t>
            </a:r>
            <a:r>
              <a:rPr lang="en-US" sz="3200" i="1" dirty="0"/>
              <a:t> that stand before the Lord of the earth. 5 And if anyone wants to harm them, </a:t>
            </a:r>
            <a:r>
              <a:rPr lang="en-US" sz="3200" b="1" i="1" u="sng" dirty="0"/>
              <a:t>fire</a:t>
            </a:r>
            <a:r>
              <a:rPr lang="en-US" sz="3200" i="1" dirty="0"/>
              <a:t> flows out of their mouth and devours their enemies; so if anyone wants to harm them, he must be killed in this way. 6 These have the </a:t>
            </a:r>
            <a:r>
              <a:rPr lang="en-US" sz="3200" b="1" i="1" u="sng" dirty="0"/>
              <a:t>power to shut up the sky</a:t>
            </a:r>
            <a:r>
              <a:rPr lang="en-US" sz="3200" i="1" dirty="0"/>
              <a:t>, so that rain will not fall during the days of their prophesying; and they have </a:t>
            </a:r>
            <a:r>
              <a:rPr lang="en-US" sz="3200" b="1" i="1" u="sng" dirty="0"/>
              <a:t>power over the waters to turn them into blood</a:t>
            </a:r>
            <a:r>
              <a:rPr lang="en-US" sz="3200" i="1" dirty="0"/>
              <a:t>, and </a:t>
            </a:r>
            <a:r>
              <a:rPr lang="en-US" sz="3200" b="1" i="1" u="sng" dirty="0"/>
              <a:t>to strike the earth with every plague</a:t>
            </a:r>
            <a:r>
              <a:rPr lang="en-US" sz="3200" i="1" dirty="0"/>
              <a:t>, as often as they desire.</a:t>
            </a:r>
          </a:p>
        </p:txBody>
      </p:sp>
    </p:spTree>
    <p:extLst>
      <p:ext uri="{BB962C8B-B14F-4D97-AF65-F5344CB8AC3E}">
        <p14:creationId xmlns:p14="http://schemas.microsoft.com/office/powerpoint/2010/main" val="194715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11:3-6 The Two Witnesses</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653144" y="2116183"/>
            <a:ext cx="11155680" cy="4318484"/>
          </a:xfrm>
        </p:spPr>
        <p:txBody>
          <a:bodyPr>
            <a:noAutofit/>
          </a:bodyPr>
          <a:lstStyle/>
          <a:p>
            <a:pPr marL="0" indent="0">
              <a:buNone/>
            </a:pPr>
            <a:r>
              <a:rPr lang="en-US" sz="4000" b="1" u="sng" dirty="0"/>
              <a:t>Elijah</a:t>
            </a:r>
            <a:r>
              <a:rPr lang="en-US" sz="3200" i="1" dirty="0"/>
              <a:t> </a:t>
            </a:r>
          </a:p>
          <a:p>
            <a:r>
              <a:rPr lang="en-US" sz="3200" i="1" dirty="0"/>
              <a:t>Called down fire from the sky (1 Kings 18 on Mt. Carmel; 2 Kings 1:10-11 when army tried to arrest him)</a:t>
            </a:r>
          </a:p>
          <a:p>
            <a:r>
              <a:rPr lang="en-US" sz="3200" i="1" dirty="0"/>
              <a:t>Prevented rain from falling (1 Kings 17:1ff; See also James 5:16-18)</a:t>
            </a:r>
          </a:p>
          <a:p>
            <a:pPr marL="0" indent="0">
              <a:buNone/>
            </a:pPr>
            <a:r>
              <a:rPr lang="en-US" sz="4000" b="1" u="sng" dirty="0"/>
              <a:t>Moses</a:t>
            </a:r>
          </a:p>
          <a:p>
            <a:r>
              <a:rPr lang="en-US" sz="3200" i="1" dirty="0"/>
              <a:t>Water into blood and every plague (Exodus 7-12)</a:t>
            </a:r>
          </a:p>
        </p:txBody>
      </p:sp>
    </p:spTree>
    <p:extLst>
      <p:ext uri="{BB962C8B-B14F-4D97-AF65-F5344CB8AC3E}">
        <p14:creationId xmlns:p14="http://schemas.microsoft.com/office/powerpoint/2010/main" val="190319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11:7-10  The Beast Makes War...</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194560"/>
            <a:ext cx="11396132" cy="4240107"/>
          </a:xfrm>
        </p:spPr>
        <p:txBody>
          <a:bodyPr>
            <a:noAutofit/>
          </a:bodyPr>
          <a:lstStyle/>
          <a:p>
            <a:pPr marL="0" indent="0">
              <a:buNone/>
            </a:pPr>
            <a:r>
              <a:rPr lang="en-US" sz="3000" i="1" dirty="0"/>
              <a:t>7 When they have </a:t>
            </a:r>
            <a:r>
              <a:rPr lang="en-US" sz="3000" b="1" i="1" u="sng" dirty="0"/>
              <a:t>finished</a:t>
            </a:r>
            <a:r>
              <a:rPr lang="en-US" sz="3000" i="1" dirty="0"/>
              <a:t> their testimony, </a:t>
            </a:r>
            <a:r>
              <a:rPr lang="en-US" sz="3000" b="1" i="1" u="sng" dirty="0"/>
              <a:t>the beast</a:t>
            </a:r>
            <a:r>
              <a:rPr lang="en-US" sz="3000" i="1" dirty="0"/>
              <a:t> that comes up out of the abyss will </a:t>
            </a:r>
            <a:r>
              <a:rPr lang="en-US" sz="3000" b="1" i="1" u="sng" dirty="0"/>
              <a:t>make war with them</a:t>
            </a:r>
            <a:r>
              <a:rPr lang="en-US" sz="3000" i="1" dirty="0"/>
              <a:t>, and </a:t>
            </a:r>
            <a:r>
              <a:rPr lang="en-US" sz="3000" b="1" i="1" u="sng" dirty="0"/>
              <a:t>overcome them and kill them</a:t>
            </a:r>
            <a:r>
              <a:rPr lang="en-US" sz="3000" i="1" dirty="0"/>
              <a:t>. 8 And their dead bodies will lie in the street of the </a:t>
            </a:r>
            <a:r>
              <a:rPr lang="en-US" sz="3000" b="1" i="1" u="sng" dirty="0"/>
              <a:t>great city which mystically is called Sodom and Egypt, where also their Lord was crucified</a:t>
            </a:r>
            <a:r>
              <a:rPr lang="en-US" sz="3000" i="1" dirty="0"/>
              <a:t>... </a:t>
            </a:r>
          </a:p>
          <a:p>
            <a:pPr lvl="1"/>
            <a:r>
              <a:rPr lang="en-US" sz="3600" i="1" dirty="0">
                <a:solidFill>
                  <a:schemeClr val="bg1"/>
                </a:solidFill>
              </a:rPr>
              <a:t>Finished their testimony = God’s timing</a:t>
            </a:r>
          </a:p>
          <a:p>
            <a:pPr lvl="1"/>
            <a:r>
              <a:rPr lang="en-US" sz="3600" i="1" dirty="0">
                <a:solidFill>
                  <a:schemeClr val="bg1"/>
                </a:solidFill>
              </a:rPr>
              <a:t>Make war with them</a:t>
            </a:r>
          </a:p>
          <a:p>
            <a:pPr lvl="1"/>
            <a:r>
              <a:rPr lang="en-US" sz="3600" i="1" dirty="0">
                <a:solidFill>
                  <a:schemeClr val="bg1"/>
                </a:solidFill>
              </a:rPr>
              <a:t>The Great City</a:t>
            </a:r>
          </a:p>
          <a:p>
            <a:pPr marL="0" indent="0">
              <a:buNone/>
            </a:pPr>
            <a:endParaRPr lang="en-US" sz="3200" i="1" dirty="0"/>
          </a:p>
        </p:txBody>
      </p:sp>
    </p:spTree>
    <p:extLst>
      <p:ext uri="{BB962C8B-B14F-4D97-AF65-F5344CB8AC3E}">
        <p14:creationId xmlns:p14="http://schemas.microsoft.com/office/powerpoint/2010/main" val="199724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11:7-10  The Beast Makes War</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246811"/>
            <a:ext cx="11396132" cy="4187856"/>
          </a:xfrm>
        </p:spPr>
        <p:txBody>
          <a:bodyPr>
            <a:noAutofit/>
          </a:bodyPr>
          <a:lstStyle/>
          <a:p>
            <a:pPr marL="0" indent="0">
              <a:buNone/>
            </a:pPr>
            <a:r>
              <a:rPr lang="en-US" sz="3000" i="1" dirty="0"/>
              <a:t>9 Those from the peoples and tribes and tongues and nations will look at their dead bodies for </a:t>
            </a:r>
            <a:r>
              <a:rPr lang="en-US" sz="3000" b="1" i="1" u="sng" dirty="0"/>
              <a:t>three and a half days</a:t>
            </a:r>
            <a:r>
              <a:rPr lang="en-US" sz="3000" i="1" dirty="0"/>
              <a:t>, and will not permit their dead bodies to be laid in a tomb. 10 And those who dwell on the earth will </a:t>
            </a:r>
            <a:r>
              <a:rPr lang="en-US" sz="3000" b="1" i="1" u="sng" dirty="0"/>
              <a:t>rejoice</a:t>
            </a:r>
            <a:r>
              <a:rPr lang="en-US" sz="3000" i="1" dirty="0"/>
              <a:t> over them and celebrate; and they will send gifts to one another, </a:t>
            </a:r>
            <a:r>
              <a:rPr lang="en-US" sz="3000" b="1" i="1" u="sng" dirty="0"/>
              <a:t>because these two prophets tormented those who dwell on the earth</a:t>
            </a:r>
            <a:r>
              <a:rPr lang="en-US" sz="3000" i="1" dirty="0"/>
              <a:t>.</a:t>
            </a:r>
          </a:p>
          <a:p>
            <a:pPr marL="0" indent="0">
              <a:buNone/>
            </a:pPr>
            <a:endParaRPr lang="en-US" sz="3200" i="1" dirty="0"/>
          </a:p>
        </p:txBody>
      </p:sp>
    </p:spTree>
    <p:extLst>
      <p:ext uri="{BB962C8B-B14F-4D97-AF65-F5344CB8AC3E}">
        <p14:creationId xmlns:p14="http://schemas.microsoft.com/office/powerpoint/2010/main" val="380344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11:11-13  Risen Witnesses</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11 But after the three and a half days, </a:t>
            </a:r>
            <a:r>
              <a:rPr lang="en-US" sz="3200" b="1" i="1" u="sng" dirty="0"/>
              <a:t>the breath of life from God came into them</a:t>
            </a:r>
            <a:r>
              <a:rPr lang="en-US" sz="3200" i="1" dirty="0"/>
              <a:t>, and they </a:t>
            </a:r>
            <a:r>
              <a:rPr lang="en-US" sz="3200" b="1" i="1" dirty="0"/>
              <a:t>stood</a:t>
            </a:r>
            <a:r>
              <a:rPr lang="en-US" sz="3200" i="1" dirty="0"/>
              <a:t> on their feet; and </a:t>
            </a:r>
            <a:r>
              <a:rPr lang="en-US" sz="3200" b="1" i="1" u="sng" dirty="0"/>
              <a:t>great fear</a:t>
            </a:r>
            <a:r>
              <a:rPr lang="en-US" sz="3200" i="1" dirty="0"/>
              <a:t> fell upon those who were watching them. </a:t>
            </a:r>
          </a:p>
          <a:p>
            <a:pPr marL="0" indent="0">
              <a:buNone/>
            </a:pPr>
            <a:r>
              <a:rPr lang="en-US" sz="3200" i="1" dirty="0"/>
              <a:t>12 And they heard a loud voice from heaven saying to them, “</a:t>
            </a:r>
            <a:r>
              <a:rPr lang="en-US" sz="3200" b="1" i="1" u="sng" dirty="0"/>
              <a:t>Come up here</a:t>
            </a:r>
            <a:r>
              <a:rPr lang="en-US" sz="3200" i="1" dirty="0"/>
              <a:t>.” Then they went up into heaven in the cloud, and their enemies watched them. 13 And in that hour there was a </a:t>
            </a:r>
            <a:r>
              <a:rPr lang="en-US" sz="3200" b="1" i="1" u="sng" dirty="0"/>
              <a:t>great earthquake</a:t>
            </a:r>
            <a:r>
              <a:rPr lang="en-US" sz="3200" i="1" dirty="0"/>
              <a:t>, and a </a:t>
            </a:r>
            <a:r>
              <a:rPr lang="en-US" sz="3200" b="1" i="1" u="sng" dirty="0"/>
              <a:t>tenth of the city fell</a:t>
            </a:r>
            <a:r>
              <a:rPr lang="en-US" sz="3200" i="1" dirty="0"/>
              <a:t>; </a:t>
            </a:r>
            <a:r>
              <a:rPr lang="en-US" sz="3200" b="1" i="1" u="sng" dirty="0"/>
              <a:t>seven thousand people were killed</a:t>
            </a:r>
            <a:r>
              <a:rPr lang="en-US" sz="3200" i="1" dirty="0"/>
              <a:t> in the earthquake, and the rest were terrified and gave glory to the God of heaven.</a:t>
            </a:r>
          </a:p>
        </p:txBody>
      </p:sp>
    </p:spTree>
    <p:extLst>
      <p:ext uri="{BB962C8B-B14F-4D97-AF65-F5344CB8AC3E}">
        <p14:creationId xmlns:p14="http://schemas.microsoft.com/office/powerpoint/2010/main" val="6589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11:14  End of Second Woe</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endParaRPr lang="en-US" sz="3200" i="1" dirty="0"/>
          </a:p>
          <a:p>
            <a:pPr marL="0" indent="0">
              <a:buNone/>
            </a:pPr>
            <a:r>
              <a:rPr lang="en-US" sz="4400" i="1" dirty="0"/>
              <a:t>14 The second woe is past; behold, the third woe is coming quickly.</a:t>
            </a:r>
          </a:p>
          <a:p>
            <a:pPr marL="0" indent="0">
              <a:buNone/>
            </a:pPr>
            <a:endParaRPr lang="en-US" sz="3200" i="1" dirty="0"/>
          </a:p>
        </p:txBody>
      </p:sp>
    </p:spTree>
    <p:extLst>
      <p:ext uri="{BB962C8B-B14F-4D97-AF65-F5344CB8AC3E}">
        <p14:creationId xmlns:p14="http://schemas.microsoft.com/office/powerpoint/2010/main" val="423974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11:15ff The Last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600" i="1" dirty="0"/>
              <a:t>15 </a:t>
            </a:r>
            <a:r>
              <a:rPr lang="en-US" sz="3600" b="1" i="1" u="sng" dirty="0"/>
              <a:t>Then the seventh angel blew his trumpet</a:t>
            </a:r>
            <a:r>
              <a:rPr lang="en-US" sz="3600" i="1" dirty="0"/>
              <a:t>, and there were loud voices in heaven, saying, “</a:t>
            </a:r>
            <a:r>
              <a:rPr lang="en-US" sz="3600" b="1" i="1" u="sng" dirty="0"/>
              <a:t>The kingdom of the world has become the kingdom of our Lord and of his Christ, and he shall reign forever and ever</a:t>
            </a:r>
            <a:r>
              <a:rPr lang="en-US" sz="3600" i="1" dirty="0"/>
              <a:t>.” 16 And the twenty-four elders who sit on their thrones before God fell on their faces and worshiped God, 17 saying,</a:t>
            </a:r>
          </a:p>
        </p:txBody>
      </p:sp>
    </p:spTree>
    <p:extLst>
      <p:ext uri="{BB962C8B-B14F-4D97-AF65-F5344CB8AC3E}">
        <p14:creationId xmlns:p14="http://schemas.microsoft.com/office/powerpoint/2010/main" val="121269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11:15ff The Last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1593670"/>
            <a:ext cx="11396132" cy="4840998"/>
          </a:xfrm>
        </p:spPr>
        <p:txBody>
          <a:bodyPr>
            <a:noAutofit/>
          </a:bodyPr>
          <a:lstStyle/>
          <a:p>
            <a:pPr marL="0" indent="0">
              <a:buNone/>
            </a:pPr>
            <a:r>
              <a:rPr lang="en-US" sz="3600" i="1" dirty="0"/>
              <a:t>17 saying,</a:t>
            </a:r>
          </a:p>
          <a:p>
            <a:pPr marL="0" indent="0">
              <a:buNone/>
            </a:pPr>
            <a:r>
              <a:rPr lang="en-US" sz="3600" i="1" dirty="0"/>
              <a:t>“We give thanks to you, Lord God Almighty, who is and who was, </a:t>
            </a:r>
            <a:r>
              <a:rPr lang="en-US" sz="3600" b="1" i="1" u="sng" dirty="0"/>
              <a:t>for you have taken your great power and begun to reign</a:t>
            </a:r>
            <a:r>
              <a:rPr lang="en-US" sz="3600" i="1" dirty="0"/>
              <a:t>. 18 The nations raged, but your wrath came, and </a:t>
            </a:r>
            <a:r>
              <a:rPr lang="en-US" sz="3600" b="1" i="1" u="sng" dirty="0"/>
              <a:t>the time for the dead to be judged</a:t>
            </a:r>
            <a:r>
              <a:rPr lang="en-US" sz="3600" i="1" dirty="0"/>
              <a:t>, and for </a:t>
            </a:r>
            <a:r>
              <a:rPr lang="en-US" sz="3600" b="1" i="1" u="sng" dirty="0"/>
              <a:t>rewarding your servants</a:t>
            </a:r>
            <a:r>
              <a:rPr lang="en-US" sz="3600" i="1" dirty="0"/>
              <a:t>, the prophets and saints, and those who fear your name, both small and great, and for </a:t>
            </a:r>
            <a:r>
              <a:rPr lang="en-US" sz="3600" b="1" i="1" u="sng" dirty="0"/>
              <a:t>destroying the destroyers of the earth</a:t>
            </a:r>
            <a:r>
              <a:rPr lang="en-US" sz="3600" i="1" dirty="0"/>
              <a:t>.”</a:t>
            </a:r>
          </a:p>
        </p:txBody>
      </p:sp>
    </p:spTree>
    <p:extLst>
      <p:ext uri="{BB962C8B-B14F-4D97-AF65-F5344CB8AC3E}">
        <p14:creationId xmlns:p14="http://schemas.microsoft.com/office/powerpoint/2010/main" val="217913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SEPTEMBER 2,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680321" y="2336873"/>
            <a:ext cx="10579862" cy="3599316"/>
          </a:xfrm>
        </p:spPr>
        <p:txBody>
          <a:bodyPr>
            <a:normAutofit/>
          </a:bodyPr>
          <a:lstStyle/>
          <a:p>
            <a:r>
              <a:rPr lang="en-US" sz="4400" dirty="0"/>
              <a:t>LAST WEEK 16 Revelation 11</a:t>
            </a:r>
          </a:p>
          <a:p>
            <a:pPr marL="457200" lvl="1" indent="0">
              <a:buNone/>
            </a:pPr>
            <a:r>
              <a:rPr lang="en-US" sz="4000" i="1" dirty="0"/>
              <a:t>The Last Trumpet</a:t>
            </a:r>
          </a:p>
          <a:p>
            <a:pPr marL="457200" lvl="1" indent="0">
              <a:buNone/>
            </a:pPr>
            <a:endParaRPr lang="en-US" sz="4000" i="1" dirty="0"/>
          </a:p>
          <a:p>
            <a:r>
              <a:rPr lang="en-US" sz="4400" dirty="0"/>
              <a:t>BEGIN HERE SEPTEMBER 9, 2020</a:t>
            </a:r>
          </a:p>
          <a:p>
            <a:r>
              <a:rPr lang="en-US" sz="4400"/>
              <a:t>WEEK 17 Revelation 12</a:t>
            </a:r>
            <a:endParaRPr lang="en-US" sz="4400" dirty="0"/>
          </a:p>
          <a:p>
            <a:endParaRPr lang="en-US" dirty="0"/>
          </a:p>
        </p:txBody>
      </p:sp>
    </p:spTree>
    <p:extLst>
      <p:ext uri="{BB962C8B-B14F-4D97-AF65-F5344CB8AC3E}">
        <p14:creationId xmlns:p14="http://schemas.microsoft.com/office/powerpoint/2010/main" val="17739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29014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4567" y="142657"/>
            <a:ext cx="8108542" cy="65844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Cloud 1">
            <a:extLst>
              <a:ext uri="{FF2B5EF4-FFF2-40B4-BE49-F238E27FC236}">
                <a16:creationId xmlns:a16="http://schemas.microsoft.com/office/drawing/2014/main" id="{DE76825F-F6F2-43F3-98F5-CE1C7FF57631}"/>
              </a:ext>
            </a:extLst>
          </p:cNvPr>
          <p:cNvSpPr/>
          <p:nvPr/>
        </p:nvSpPr>
        <p:spPr>
          <a:xfrm>
            <a:off x="6513578" y="4190783"/>
            <a:ext cx="5747658" cy="2638697"/>
          </a:xfrm>
          <a:prstGeom prst="cloud">
            <a:avLst/>
          </a:prstGeom>
          <a:solidFill>
            <a:srgbClr val="F09415">
              <a:alpha val="20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B6CEC0A-23E0-49D4-8A84-2033E376F754}"/>
              </a:ext>
            </a:extLst>
          </p:cNvPr>
          <p:cNvSpPr txBox="1"/>
          <p:nvPr/>
        </p:nvSpPr>
        <p:spPr>
          <a:xfrm>
            <a:off x="6914603" y="4710849"/>
            <a:ext cx="4945607" cy="1446550"/>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Why are you guys sideways?</a:t>
            </a:r>
          </a:p>
        </p:txBody>
      </p:sp>
      <p:pic>
        <p:nvPicPr>
          <p:cNvPr id="5" name="Picture 4">
            <a:extLst>
              <a:ext uri="{FF2B5EF4-FFF2-40B4-BE49-F238E27FC236}">
                <a16:creationId xmlns:a16="http://schemas.microsoft.com/office/drawing/2014/main" id="{A8DD38D8-D904-4F9D-A89E-BEFC70F5581A}"/>
              </a:ext>
            </a:extLst>
          </p:cNvPr>
          <p:cNvPicPr>
            <a:picLocks noChangeAspect="1"/>
          </p:cNvPicPr>
          <p:nvPr/>
        </p:nvPicPr>
        <p:blipFill>
          <a:blip r:embed="rId4"/>
          <a:stretch>
            <a:fillRect/>
          </a:stretch>
        </p:blipFill>
        <p:spPr>
          <a:xfrm>
            <a:off x="9327805" y="3440487"/>
            <a:ext cx="785914" cy="700668"/>
          </a:xfrm>
          <a:prstGeom prst="rect">
            <a:avLst/>
          </a:prstGeom>
          <a:ln w="57150">
            <a:noFill/>
          </a:ln>
        </p:spPr>
      </p:pic>
      <p:pic>
        <p:nvPicPr>
          <p:cNvPr id="6" name="Picture 5">
            <a:extLst>
              <a:ext uri="{FF2B5EF4-FFF2-40B4-BE49-F238E27FC236}">
                <a16:creationId xmlns:a16="http://schemas.microsoft.com/office/drawing/2014/main" id="{B063955F-2BF1-4C19-8901-30EE0D215531}"/>
              </a:ext>
            </a:extLst>
          </p:cNvPr>
          <p:cNvPicPr>
            <a:picLocks noChangeAspect="1"/>
          </p:cNvPicPr>
          <p:nvPr/>
        </p:nvPicPr>
        <p:blipFill>
          <a:blip r:embed="rId5"/>
          <a:stretch>
            <a:fillRect/>
          </a:stretch>
        </p:blipFill>
        <p:spPr>
          <a:xfrm>
            <a:off x="8544101" y="3130963"/>
            <a:ext cx="668639" cy="596074"/>
          </a:xfrm>
          <a:prstGeom prst="rect">
            <a:avLst/>
          </a:prstGeom>
        </p:spPr>
      </p:pic>
      <p:pic>
        <p:nvPicPr>
          <p:cNvPr id="7" name="Picture 6">
            <a:extLst>
              <a:ext uri="{FF2B5EF4-FFF2-40B4-BE49-F238E27FC236}">
                <a16:creationId xmlns:a16="http://schemas.microsoft.com/office/drawing/2014/main" id="{84265FDC-4ED9-4658-8CE6-5993A75B7CA2}"/>
              </a:ext>
            </a:extLst>
          </p:cNvPr>
          <p:cNvPicPr>
            <a:picLocks noChangeAspect="1"/>
          </p:cNvPicPr>
          <p:nvPr/>
        </p:nvPicPr>
        <p:blipFill>
          <a:blip r:embed="rId5"/>
          <a:stretch>
            <a:fillRect/>
          </a:stretch>
        </p:blipFill>
        <p:spPr>
          <a:xfrm>
            <a:off x="7958657" y="2667217"/>
            <a:ext cx="563234" cy="502108"/>
          </a:xfrm>
          <a:prstGeom prst="rect">
            <a:avLst/>
          </a:prstGeom>
        </p:spPr>
      </p:pic>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August 26,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680321" y="2336873"/>
            <a:ext cx="10579862" cy="3599316"/>
          </a:xfrm>
        </p:spPr>
        <p:txBody>
          <a:bodyPr>
            <a:normAutofit/>
          </a:bodyPr>
          <a:lstStyle/>
          <a:p>
            <a:r>
              <a:rPr lang="en-US" sz="4400" dirty="0"/>
              <a:t>LAST WEEK 15 Revelation 10</a:t>
            </a:r>
          </a:p>
          <a:p>
            <a:pPr marL="457200" lvl="1" indent="0">
              <a:buNone/>
            </a:pPr>
            <a:r>
              <a:rPr lang="en-US" sz="4000" i="1" dirty="0"/>
              <a:t>Time to Repent... No more delay!!!</a:t>
            </a:r>
          </a:p>
          <a:p>
            <a:pPr marL="457200" lvl="1" indent="0">
              <a:buNone/>
            </a:pPr>
            <a:endParaRPr lang="en-US" sz="4000" i="1" dirty="0"/>
          </a:p>
          <a:p>
            <a:r>
              <a:rPr lang="en-US" sz="4400" dirty="0"/>
              <a:t>BEGIN HERE SEPTEMBER 2, 2020</a:t>
            </a:r>
          </a:p>
          <a:p>
            <a:r>
              <a:rPr lang="en-US" sz="4400" dirty="0"/>
              <a:t>WEEK 16 Revelation 11</a:t>
            </a:r>
          </a:p>
          <a:p>
            <a:endParaRPr lang="en-US" dirty="0"/>
          </a:p>
        </p:txBody>
      </p:sp>
    </p:spTree>
    <p:extLst>
      <p:ext uri="{BB962C8B-B14F-4D97-AF65-F5344CB8AC3E}">
        <p14:creationId xmlns:p14="http://schemas.microsoft.com/office/powerpoint/2010/main" val="54065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0AA5-FB39-40D7-9431-838D7D6E9377}"/>
              </a:ext>
            </a:extLst>
          </p:cNvPr>
          <p:cNvSpPr>
            <a:spLocks noGrp="1"/>
          </p:cNvSpPr>
          <p:nvPr>
            <p:ph type="title"/>
          </p:nvPr>
        </p:nvSpPr>
        <p:spPr/>
        <p:txBody>
          <a:bodyPr/>
          <a:lstStyle/>
          <a:p>
            <a:r>
              <a:rPr lang="en-US" dirty="0"/>
              <a:t>Revelation 11 </a:t>
            </a:r>
          </a:p>
        </p:txBody>
      </p:sp>
      <p:sp>
        <p:nvSpPr>
          <p:cNvPr id="3" name="Content Placeholder 2">
            <a:extLst>
              <a:ext uri="{FF2B5EF4-FFF2-40B4-BE49-F238E27FC236}">
                <a16:creationId xmlns:a16="http://schemas.microsoft.com/office/drawing/2014/main" id="{5C9480E2-E81E-4C23-93D3-65E591859238}"/>
              </a:ext>
            </a:extLst>
          </p:cNvPr>
          <p:cNvSpPr>
            <a:spLocks noGrp="1"/>
          </p:cNvSpPr>
          <p:nvPr>
            <p:ph idx="1"/>
          </p:nvPr>
        </p:nvSpPr>
        <p:spPr/>
        <p:txBody>
          <a:bodyPr>
            <a:normAutofit/>
          </a:bodyPr>
          <a:lstStyle/>
          <a:p>
            <a:pPr marL="0" indent="0" algn="ctr">
              <a:buNone/>
            </a:pPr>
            <a:r>
              <a:rPr lang="en-US" sz="4800" dirty="0"/>
              <a:t>Measuring the Temple</a:t>
            </a:r>
          </a:p>
          <a:p>
            <a:pPr marL="0" indent="0" algn="ctr">
              <a:buNone/>
            </a:pPr>
            <a:r>
              <a:rPr lang="en-US" sz="4800" dirty="0"/>
              <a:t>The Two Witnesses </a:t>
            </a:r>
          </a:p>
          <a:p>
            <a:pPr marL="0" indent="0" algn="ctr">
              <a:buNone/>
            </a:pPr>
            <a:r>
              <a:rPr lang="en-US" sz="4800" dirty="0"/>
              <a:t>The Last Trumpet</a:t>
            </a:r>
          </a:p>
          <a:p>
            <a:pPr marL="0" indent="0" algn="ctr">
              <a:buNone/>
            </a:pPr>
            <a:r>
              <a:rPr lang="en-US" sz="4800" dirty="0"/>
              <a:t>The Rise of the Beast</a:t>
            </a:r>
          </a:p>
        </p:txBody>
      </p:sp>
    </p:spTree>
    <p:extLst>
      <p:ext uri="{BB962C8B-B14F-4D97-AF65-F5344CB8AC3E}">
        <p14:creationId xmlns:p14="http://schemas.microsoft.com/office/powerpoint/2010/main" val="404615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11:1-2 Measuring the Temple</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 Then there was given me a measuring rod like a staff; and someone said, “Get up and </a:t>
            </a:r>
            <a:r>
              <a:rPr lang="en-US" sz="3200" b="1" i="1" u="sng" dirty="0"/>
              <a:t>measure the temple of God and the altar</a:t>
            </a:r>
            <a:r>
              <a:rPr lang="en-US" sz="3200" i="1" dirty="0"/>
              <a:t>, and those who worship in it. 2 Leave out the court which is outside the temple and do not measure it, for it has been </a:t>
            </a:r>
            <a:r>
              <a:rPr lang="en-US" sz="3200" b="1" i="1" u="sng" dirty="0"/>
              <a:t>given to the nations</a:t>
            </a:r>
            <a:r>
              <a:rPr lang="en-US" sz="3200" i="1" dirty="0"/>
              <a:t>; and they will </a:t>
            </a:r>
            <a:r>
              <a:rPr lang="en-US" sz="3200" b="1" i="1" u="sng" dirty="0"/>
              <a:t>tread under foot</a:t>
            </a:r>
            <a:r>
              <a:rPr lang="en-US" sz="3200" i="1" dirty="0"/>
              <a:t> the </a:t>
            </a:r>
            <a:r>
              <a:rPr lang="en-US" sz="3200" b="1" i="1" u="sng" dirty="0"/>
              <a:t>holy city</a:t>
            </a:r>
            <a:r>
              <a:rPr lang="en-US" sz="3200" i="1" dirty="0"/>
              <a:t> for </a:t>
            </a:r>
            <a:r>
              <a:rPr lang="en-US" sz="3200" b="1" i="1" u="sng" dirty="0"/>
              <a:t>forty-two months</a:t>
            </a:r>
            <a:r>
              <a:rPr lang="en-US" sz="3200" i="1" dirty="0"/>
              <a:t>. </a:t>
            </a:r>
          </a:p>
        </p:txBody>
      </p:sp>
    </p:spTree>
    <p:extLst>
      <p:ext uri="{BB962C8B-B14F-4D97-AF65-F5344CB8AC3E}">
        <p14:creationId xmlns:p14="http://schemas.microsoft.com/office/powerpoint/2010/main" val="30440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12986</TotalTime>
  <Words>2541</Words>
  <Application>Microsoft Office PowerPoint</Application>
  <PresentationFormat>Widescreen</PresentationFormat>
  <Paragraphs>166</Paragraphs>
  <Slides>20</Slides>
  <Notes>18</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Corbel</vt:lpstr>
      <vt:lpstr>system-ui</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END HERE August 26, 2020</vt:lpstr>
      <vt:lpstr>Revelation 11 </vt:lpstr>
      <vt:lpstr>Revelation 11:1-2 Measuring the Temple</vt:lpstr>
      <vt:lpstr>Revelation 11:1-2 Measuring the Temple</vt:lpstr>
      <vt:lpstr>Revelation 11:3-6 The Two Witnesses</vt:lpstr>
      <vt:lpstr>Revelation 11:3-6 The Two Witnesses</vt:lpstr>
      <vt:lpstr>Revelation 11:7-10  The Beast Makes War...</vt:lpstr>
      <vt:lpstr>Revelation 11:7-10  The Beast Makes War</vt:lpstr>
      <vt:lpstr>Revelation 11:11-13  Risen Witnesses</vt:lpstr>
      <vt:lpstr>Revelation 11:14  End of Second Woe</vt:lpstr>
      <vt:lpstr>Revelation 11:15ff The Last Trumpet...</vt:lpstr>
      <vt:lpstr>Revelation 11:15ff The Last Trumpet</vt:lpstr>
      <vt:lpstr>END HERE SEPTEMBER 2,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Lamar Morris</cp:lastModifiedBy>
  <cp:revision>307</cp:revision>
  <cp:lastPrinted>2020-07-01T21:48:38Z</cp:lastPrinted>
  <dcterms:created xsi:type="dcterms:W3CDTF">2020-05-12T01:25:54Z</dcterms:created>
  <dcterms:modified xsi:type="dcterms:W3CDTF">2020-09-03T12:41:46Z</dcterms:modified>
</cp:coreProperties>
</file>